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81" r:id="rId10"/>
    <p:sldId id="282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DE0CC-943E-4C6B-9437-DE78813076F0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B6858587-6B88-48B5-8B29-DE41E3CBBCB1}">
      <dgm:prSet phldrT="[Texto]" custT="1"/>
      <dgm:spPr/>
      <dgm:t>
        <a:bodyPr/>
        <a:lstStyle/>
        <a:p>
          <a:pPr>
            <a:spcAft>
              <a:spcPct val="35000"/>
            </a:spcAft>
          </a:pPr>
          <a:endParaRPr lang="pt-BR" sz="2400" b="1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pPr>
            <a:spcAft>
              <a:spcPts val="0"/>
            </a:spcAft>
          </a:pPr>
          <a:r>
            <a:rPr lang="pt-BR" sz="24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PPA</a:t>
          </a:r>
        </a:p>
        <a:p>
          <a:pPr>
            <a:spcAft>
              <a:spcPts val="0"/>
            </a:spcAft>
          </a:pPr>
          <a:r>
            <a:rPr lang="pt-BR" sz="11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PLANO PLURIANUAL</a:t>
          </a:r>
        </a:p>
        <a:p>
          <a:pPr>
            <a:spcAft>
              <a:spcPct val="35000"/>
            </a:spcAft>
          </a:pPr>
          <a:endParaRPr lang="pt-BR" sz="800" b="1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gm:t>
    </dgm:pt>
    <dgm:pt modelId="{81CF659D-0AB7-466C-A562-18363173C318}" type="parTrans" cxnId="{50B37C39-2DB7-419E-95FC-B5E0ECD24DD6}">
      <dgm:prSet/>
      <dgm:spPr/>
      <dgm:t>
        <a:bodyPr/>
        <a:lstStyle/>
        <a:p>
          <a:endParaRPr lang="pt-BR"/>
        </a:p>
      </dgm:t>
    </dgm:pt>
    <dgm:pt modelId="{EE9EAFFC-403B-43EA-B856-81B579A52144}" type="sibTrans" cxnId="{50B37C39-2DB7-419E-95FC-B5E0ECD24DD6}">
      <dgm:prSet/>
      <dgm:spPr/>
      <dgm:t>
        <a:bodyPr/>
        <a:lstStyle/>
        <a:p>
          <a:endParaRPr lang="pt-BR"/>
        </a:p>
      </dgm:t>
    </dgm:pt>
    <dgm:pt modelId="{732749AE-7184-4917-AF18-D90B0F0363F0}">
      <dgm:prSet phldrT="[Texto]" custT="1"/>
      <dgm:spPr/>
      <dgm:t>
        <a:bodyPr/>
        <a:lstStyle/>
        <a:p>
          <a:endParaRPr lang="pt-BR" sz="2400" b="1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r>
            <a:rPr lang="pt-BR" sz="24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LDO</a:t>
          </a:r>
        </a:p>
        <a:p>
          <a:r>
            <a:rPr lang="pt-BR" sz="11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LEI DE DIRETRIZES ORÇAMENTÁRIAS</a:t>
          </a:r>
        </a:p>
      </dgm:t>
    </dgm:pt>
    <dgm:pt modelId="{FDA5AF96-756B-425F-BC5B-CD29ED39AA52}" type="parTrans" cxnId="{A14E68A4-6510-4457-B456-639498B3B309}">
      <dgm:prSet/>
      <dgm:spPr/>
      <dgm:t>
        <a:bodyPr/>
        <a:lstStyle/>
        <a:p>
          <a:endParaRPr lang="pt-BR"/>
        </a:p>
      </dgm:t>
    </dgm:pt>
    <dgm:pt modelId="{9517111B-1050-4F4C-AB83-43EBFFB34B39}" type="sibTrans" cxnId="{A14E68A4-6510-4457-B456-639498B3B309}">
      <dgm:prSet/>
      <dgm:spPr/>
      <dgm:t>
        <a:bodyPr/>
        <a:lstStyle/>
        <a:p>
          <a:endParaRPr lang="pt-BR"/>
        </a:p>
      </dgm:t>
    </dgm:pt>
    <dgm:pt modelId="{16AE6025-87D0-442B-9198-9DCA5B78EB17}">
      <dgm:prSet phldrT="[Texto]" custT="1"/>
      <dgm:spPr/>
      <dgm:t>
        <a:bodyPr/>
        <a:lstStyle/>
        <a:p>
          <a:pPr algn="just"/>
          <a:r>
            <a:rPr lang="pt-BR" sz="1600" b="0" dirty="0">
              <a:latin typeface="Yu Gothic" panose="020B0400000000000000" pitchFamily="34" charset="-128"/>
              <a:ea typeface="Yu Gothic" panose="020B0400000000000000" pitchFamily="34" charset="-128"/>
            </a:rPr>
            <a:t>Tem como principais competências: estabelecer metas e prioridades da administração pública; orientar a elaboração da LOA; dispor sobre as alterações na legislação tributária; e estabelecer a política de aplicação das agências oficiais de fomento. </a:t>
          </a:r>
          <a:endParaRPr lang="pt-BR" sz="1600" dirty="0"/>
        </a:p>
      </dgm:t>
    </dgm:pt>
    <dgm:pt modelId="{926314E9-C40D-4822-AA17-CC2507227338}" type="parTrans" cxnId="{CEB3095E-E3EC-4089-89D0-0BB6A7C12B75}">
      <dgm:prSet/>
      <dgm:spPr/>
      <dgm:t>
        <a:bodyPr/>
        <a:lstStyle/>
        <a:p>
          <a:endParaRPr lang="pt-BR"/>
        </a:p>
      </dgm:t>
    </dgm:pt>
    <dgm:pt modelId="{C0E1C401-EE00-471B-9D30-848ED5546709}" type="sibTrans" cxnId="{CEB3095E-E3EC-4089-89D0-0BB6A7C12B75}">
      <dgm:prSet/>
      <dgm:spPr/>
      <dgm:t>
        <a:bodyPr/>
        <a:lstStyle/>
        <a:p>
          <a:endParaRPr lang="pt-BR"/>
        </a:p>
      </dgm:t>
    </dgm:pt>
    <dgm:pt modelId="{03220B9C-BA20-4E3A-A170-796E0580D25F}">
      <dgm:prSet phldrT="[Texto]" custT="1"/>
      <dgm:spPr/>
      <dgm:t>
        <a:bodyPr/>
        <a:lstStyle/>
        <a:p>
          <a:endParaRPr lang="pt-BR" sz="2400" b="1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r>
            <a:rPr lang="pt-BR" sz="24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LOA</a:t>
          </a:r>
        </a:p>
        <a:p>
          <a:r>
            <a:rPr lang="pt-BR" sz="11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LEI ORÇAMENTÁRIA ANUAL</a:t>
          </a:r>
        </a:p>
      </dgm:t>
    </dgm:pt>
    <dgm:pt modelId="{3C9B7A5B-F923-4646-8F12-3053D1806E71}" type="parTrans" cxnId="{8192DF67-B794-4D91-BA98-9E9BA09FF7B7}">
      <dgm:prSet/>
      <dgm:spPr/>
      <dgm:t>
        <a:bodyPr/>
        <a:lstStyle/>
        <a:p>
          <a:endParaRPr lang="pt-BR"/>
        </a:p>
      </dgm:t>
    </dgm:pt>
    <dgm:pt modelId="{261FF745-52D7-4286-8C89-D3E22C4FB662}" type="sibTrans" cxnId="{8192DF67-B794-4D91-BA98-9E9BA09FF7B7}">
      <dgm:prSet/>
      <dgm:spPr/>
      <dgm:t>
        <a:bodyPr/>
        <a:lstStyle/>
        <a:p>
          <a:endParaRPr lang="pt-BR"/>
        </a:p>
      </dgm:t>
    </dgm:pt>
    <dgm:pt modelId="{90DA917F-8B2C-4AAF-BE89-C0690F027234}">
      <dgm:prSet phldrT="[Texto]" custT="1"/>
      <dgm:spPr/>
      <dgm:t>
        <a:bodyPr/>
        <a:lstStyle/>
        <a:p>
          <a:r>
            <a:rPr lang="pt-BR" sz="1700" dirty="0">
              <a:latin typeface="Yu Gothic" panose="020B0400000000000000" pitchFamily="34" charset="-128"/>
              <a:ea typeface="Yu Gothic" panose="020B0400000000000000" pitchFamily="34" charset="-128"/>
            </a:rPr>
            <a:t>Estima as receitas que o governo espera arrecadar durante o ano e fixa os gastos a serem realizados com tais recursos, para execução dos programas e ações governamentais.</a:t>
          </a:r>
          <a:endParaRPr lang="pt-BR" sz="1700" dirty="0"/>
        </a:p>
      </dgm:t>
    </dgm:pt>
    <dgm:pt modelId="{8129525C-0A10-4A5E-8F07-9C31E2FF9DB1}" type="parTrans" cxnId="{7BE557B8-1D45-4DCB-BC9D-964D70A284F8}">
      <dgm:prSet/>
      <dgm:spPr/>
      <dgm:t>
        <a:bodyPr/>
        <a:lstStyle/>
        <a:p>
          <a:endParaRPr lang="pt-BR"/>
        </a:p>
      </dgm:t>
    </dgm:pt>
    <dgm:pt modelId="{0E2C413D-D309-4345-BB07-6CF914F2000F}" type="sibTrans" cxnId="{7BE557B8-1D45-4DCB-BC9D-964D70A284F8}">
      <dgm:prSet/>
      <dgm:spPr/>
      <dgm:t>
        <a:bodyPr/>
        <a:lstStyle/>
        <a:p>
          <a:endParaRPr lang="pt-BR"/>
        </a:p>
      </dgm:t>
    </dgm:pt>
    <dgm:pt modelId="{C570F726-3AA8-4D0D-BA51-58C18FBC331E}">
      <dgm:prSet phldrT="[Texto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pt-BR" sz="1700" dirty="0">
              <a:latin typeface="Yu Gothic" panose="020B0400000000000000" pitchFamily="34" charset="-128"/>
              <a:ea typeface="Yu Gothic" panose="020B0400000000000000" pitchFamily="34" charset="-128"/>
            </a:rPr>
            <a:t>Estabelecerá, de forma regionalizada, as diretrizes, objetivos e metas da administração pública para: as despesas de capital e outras delas decorrentes; as relativas aos programas de duração continuada. </a:t>
          </a:r>
        </a:p>
      </dgm:t>
    </dgm:pt>
    <dgm:pt modelId="{6D211ADB-F8EE-4D5E-9F05-3A264951E54A}" type="parTrans" cxnId="{D398EE13-FF08-4692-BC66-6BA24FDF2490}">
      <dgm:prSet/>
      <dgm:spPr/>
      <dgm:t>
        <a:bodyPr/>
        <a:lstStyle/>
        <a:p>
          <a:endParaRPr lang="pt-BR"/>
        </a:p>
      </dgm:t>
    </dgm:pt>
    <dgm:pt modelId="{611E4283-91FE-4044-8BB9-73D21CFD9099}" type="sibTrans" cxnId="{D398EE13-FF08-4692-BC66-6BA24FDF2490}">
      <dgm:prSet/>
      <dgm:spPr/>
      <dgm:t>
        <a:bodyPr/>
        <a:lstStyle/>
        <a:p>
          <a:endParaRPr lang="pt-BR"/>
        </a:p>
      </dgm:t>
    </dgm:pt>
    <dgm:pt modelId="{926B3BCE-9DA2-4B76-A153-9F64F471D62D}" type="pres">
      <dgm:prSet presAssocID="{CEADE0CC-943E-4C6B-9437-DE78813076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787DA5-E029-4A19-9420-61E502C39718}" type="pres">
      <dgm:prSet presAssocID="{B6858587-6B88-48B5-8B29-DE41E3CBBCB1}" presName="composite" presStyleCnt="0"/>
      <dgm:spPr/>
    </dgm:pt>
    <dgm:pt modelId="{D6E5218B-3A07-4C3C-A1A1-B05E49E9217B}" type="pres">
      <dgm:prSet presAssocID="{B6858587-6B88-48B5-8B29-DE41E3CBBCB1}" presName="parentText" presStyleLbl="alignNode1" presStyleIdx="0" presStyleCnt="3" custLinFactNeighborX="-769" custLinFactNeighborY="-538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C3B2F8-93E0-48AA-8E49-FF16D4D04AEC}" type="pres">
      <dgm:prSet presAssocID="{B6858587-6B88-48B5-8B29-DE41E3CBBCB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86E296-8AE0-4F26-95C3-9B5896E46442}" type="pres">
      <dgm:prSet presAssocID="{EE9EAFFC-403B-43EA-B856-81B579A52144}" presName="sp" presStyleCnt="0"/>
      <dgm:spPr/>
    </dgm:pt>
    <dgm:pt modelId="{872B81A8-DA87-49FF-A82E-D644F508E6C8}" type="pres">
      <dgm:prSet presAssocID="{732749AE-7184-4917-AF18-D90B0F0363F0}" presName="composite" presStyleCnt="0"/>
      <dgm:spPr/>
    </dgm:pt>
    <dgm:pt modelId="{DA71F673-560F-40C2-B64A-0DDFDF6C8ECF}" type="pres">
      <dgm:prSet presAssocID="{732749AE-7184-4917-AF18-D90B0F0363F0}" presName="parentText" presStyleLbl="alignNode1" presStyleIdx="1" presStyleCnt="3" custLinFactNeighborX="-286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0DC34E-BB7B-478D-9D26-CDEC049358FB}" type="pres">
      <dgm:prSet presAssocID="{732749AE-7184-4917-AF18-D90B0F0363F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C7DF9F-2F51-4B25-944D-EB097B3A2208}" type="pres">
      <dgm:prSet presAssocID="{9517111B-1050-4F4C-AB83-43EBFFB34B39}" presName="sp" presStyleCnt="0"/>
      <dgm:spPr/>
    </dgm:pt>
    <dgm:pt modelId="{9E74A989-43E2-4C3D-9AE9-8E56C0101D0F}" type="pres">
      <dgm:prSet presAssocID="{03220B9C-BA20-4E3A-A170-796E0580D25F}" presName="composite" presStyleCnt="0"/>
      <dgm:spPr/>
    </dgm:pt>
    <dgm:pt modelId="{B5604D2B-F7AA-4886-80E9-E83B35E9E5DF}" type="pres">
      <dgm:prSet presAssocID="{03220B9C-BA20-4E3A-A170-796E0580D2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01367A-EEE0-4B9E-B751-DCB1525DB66A}" type="pres">
      <dgm:prSet presAssocID="{03220B9C-BA20-4E3A-A170-796E0580D2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F40421B-6DD3-4A0F-8F1F-1D2109F375F6}" type="presOf" srcId="{C570F726-3AA8-4D0D-BA51-58C18FBC331E}" destId="{13C3B2F8-93E0-48AA-8E49-FF16D4D04AEC}" srcOrd="0" destOrd="0" presId="urn:microsoft.com/office/officeart/2005/8/layout/chevron2"/>
    <dgm:cxn modelId="{D398EE13-FF08-4692-BC66-6BA24FDF2490}" srcId="{B6858587-6B88-48B5-8B29-DE41E3CBBCB1}" destId="{C570F726-3AA8-4D0D-BA51-58C18FBC331E}" srcOrd="0" destOrd="0" parTransId="{6D211ADB-F8EE-4D5E-9F05-3A264951E54A}" sibTransId="{611E4283-91FE-4044-8BB9-73D21CFD9099}"/>
    <dgm:cxn modelId="{6A8BCACC-1D93-4590-A6CA-2FB4CDB11B2C}" type="presOf" srcId="{CEADE0CC-943E-4C6B-9437-DE78813076F0}" destId="{926B3BCE-9DA2-4B76-A153-9F64F471D62D}" srcOrd="0" destOrd="0" presId="urn:microsoft.com/office/officeart/2005/8/layout/chevron2"/>
    <dgm:cxn modelId="{8FF73B9E-DADE-4BBC-A9D0-2F04F08E91F8}" type="presOf" srcId="{90DA917F-8B2C-4AAF-BE89-C0690F027234}" destId="{C501367A-EEE0-4B9E-B751-DCB1525DB66A}" srcOrd="0" destOrd="0" presId="urn:microsoft.com/office/officeart/2005/8/layout/chevron2"/>
    <dgm:cxn modelId="{CEB3095E-E3EC-4089-89D0-0BB6A7C12B75}" srcId="{732749AE-7184-4917-AF18-D90B0F0363F0}" destId="{16AE6025-87D0-442B-9198-9DCA5B78EB17}" srcOrd="0" destOrd="0" parTransId="{926314E9-C40D-4822-AA17-CC2507227338}" sibTransId="{C0E1C401-EE00-471B-9D30-848ED5546709}"/>
    <dgm:cxn modelId="{8192DF67-B794-4D91-BA98-9E9BA09FF7B7}" srcId="{CEADE0CC-943E-4C6B-9437-DE78813076F0}" destId="{03220B9C-BA20-4E3A-A170-796E0580D25F}" srcOrd="2" destOrd="0" parTransId="{3C9B7A5B-F923-4646-8F12-3053D1806E71}" sibTransId="{261FF745-52D7-4286-8C89-D3E22C4FB662}"/>
    <dgm:cxn modelId="{5026A0C4-9263-4A17-A574-675FB6BF318C}" type="presOf" srcId="{732749AE-7184-4917-AF18-D90B0F0363F0}" destId="{DA71F673-560F-40C2-B64A-0DDFDF6C8ECF}" srcOrd="0" destOrd="0" presId="urn:microsoft.com/office/officeart/2005/8/layout/chevron2"/>
    <dgm:cxn modelId="{A14E68A4-6510-4457-B456-639498B3B309}" srcId="{CEADE0CC-943E-4C6B-9437-DE78813076F0}" destId="{732749AE-7184-4917-AF18-D90B0F0363F0}" srcOrd="1" destOrd="0" parTransId="{FDA5AF96-756B-425F-BC5B-CD29ED39AA52}" sibTransId="{9517111B-1050-4F4C-AB83-43EBFFB34B39}"/>
    <dgm:cxn modelId="{8A1250B4-6123-4190-9C1F-460DB084E15C}" type="presOf" srcId="{16AE6025-87D0-442B-9198-9DCA5B78EB17}" destId="{D10DC34E-BB7B-478D-9D26-CDEC049358FB}" srcOrd="0" destOrd="0" presId="urn:microsoft.com/office/officeart/2005/8/layout/chevron2"/>
    <dgm:cxn modelId="{7BE557B8-1D45-4DCB-BC9D-964D70A284F8}" srcId="{03220B9C-BA20-4E3A-A170-796E0580D25F}" destId="{90DA917F-8B2C-4AAF-BE89-C0690F027234}" srcOrd="0" destOrd="0" parTransId="{8129525C-0A10-4A5E-8F07-9C31E2FF9DB1}" sibTransId="{0E2C413D-D309-4345-BB07-6CF914F2000F}"/>
    <dgm:cxn modelId="{BFF28EB8-372F-4313-8BE5-E94DAE0448D9}" type="presOf" srcId="{B6858587-6B88-48B5-8B29-DE41E3CBBCB1}" destId="{D6E5218B-3A07-4C3C-A1A1-B05E49E9217B}" srcOrd="0" destOrd="0" presId="urn:microsoft.com/office/officeart/2005/8/layout/chevron2"/>
    <dgm:cxn modelId="{50B37C39-2DB7-419E-95FC-B5E0ECD24DD6}" srcId="{CEADE0CC-943E-4C6B-9437-DE78813076F0}" destId="{B6858587-6B88-48B5-8B29-DE41E3CBBCB1}" srcOrd="0" destOrd="0" parTransId="{81CF659D-0AB7-466C-A562-18363173C318}" sibTransId="{EE9EAFFC-403B-43EA-B856-81B579A52144}"/>
    <dgm:cxn modelId="{EE8DC7D5-D9A4-435E-8696-84AA48E62960}" type="presOf" srcId="{03220B9C-BA20-4E3A-A170-796E0580D25F}" destId="{B5604D2B-F7AA-4886-80E9-E83B35E9E5DF}" srcOrd="0" destOrd="0" presId="urn:microsoft.com/office/officeart/2005/8/layout/chevron2"/>
    <dgm:cxn modelId="{6D94BAE1-5538-4594-B5CF-A184ADFAA85B}" type="presParOf" srcId="{926B3BCE-9DA2-4B76-A153-9F64F471D62D}" destId="{87787DA5-E029-4A19-9420-61E502C39718}" srcOrd="0" destOrd="0" presId="urn:microsoft.com/office/officeart/2005/8/layout/chevron2"/>
    <dgm:cxn modelId="{69F6E4D1-EACD-4C87-ADD5-D63019A7C2B9}" type="presParOf" srcId="{87787DA5-E029-4A19-9420-61E502C39718}" destId="{D6E5218B-3A07-4C3C-A1A1-B05E49E9217B}" srcOrd="0" destOrd="0" presId="urn:microsoft.com/office/officeart/2005/8/layout/chevron2"/>
    <dgm:cxn modelId="{69743ED1-62D1-4AC8-A6AA-219E37D6E094}" type="presParOf" srcId="{87787DA5-E029-4A19-9420-61E502C39718}" destId="{13C3B2F8-93E0-48AA-8E49-FF16D4D04AEC}" srcOrd="1" destOrd="0" presId="urn:microsoft.com/office/officeart/2005/8/layout/chevron2"/>
    <dgm:cxn modelId="{C54AFD15-360F-4020-B0BF-DD577BFA99EA}" type="presParOf" srcId="{926B3BCE-9DA2-4B76-A153-9F64F471D62D}" destId="{A786E296-8AE0-4F26-95C3-9B5896E46442}" srcOrd="1" destOrd="0" presId="urn:microsoft.com/office/officeart/2005/8/layout/chevron2"/>
    <dgm:cxn modelId="{843EAF18-8EA5-428C-852A-A6F15BA15DC4}" type="presParOf" srcId="{926B3BCE-9DA2-4B76-A153-9F64F471D62D}" destId="{872B81A8-DA87-49FF-A82E-D644F508E6C8}" srcOrd="2" destOrd="0" presId="urn:microsoft.com/office/officeart/2005/8/layout/chevron2"/>
    <dgm:cxn modelId="{D8F5C3D3-F3E5-4A27-A18C-F396C4EA8CFB}" type="presParOf" srcId="{872B81A8-DA87-49FF-A82E-D644F508E6C8}" destId="{DA71F673-560F-40C2-B64A-0DDFDF6C8ECF}" srcOrd="0" destOrd="0" presId="urn:microsoft.com/office/officeart/2005/8/layout/chevron2"/>
    <dgm:cxn modelId="{721C44A3-5D0D-4913-B61A-F5024AD5F2DC}" type="presParOf" srcId="{872B81A8-DA87-49FF-A82E-D644F508E6C8}" destId="{D10DC34E-BB7B-478D-9D26-CDEC049358FB}" srcOrd="1" destOrd="0" presId="urn:microsoft.com/office/officeart/2005/8/layout/chevron2"/>
    <dgm:cxn modelId="{E3A1E99A-810F-4601-B8A0-FE18A74F7933}" type="presParOf" srcId="{926B3BCE-9DA2-4B76-A153-9F64F471D62D}" destId="{79C7DF9F-2F51-4B25-944D-EB097B3A2208}" srcOrd="3" destOrd="0" presId="urn:microsoft.com/office/officeart/2005/8/layout/chevron2"/>
    <dgm:cxn modelId="{088A33C6-F641-4864-965E-E97294B92C51}" type="presParOf" srcId="{926B3BCE-9DA2-4B76-A153-9F64F471D62D}" destId="{9E74A989-43E2-4C3D-9AE9-8E56C0101D0F}" srcOrd="4" destOrd="0" presId="urn:microsoft.com/office/officeart/2005/8/layout/chevron2"/>
    <dgm:cxn modelId="{A361F8BB-964B-48CE-BD8D-F6E447152A4F}" type="presParOf" srcId="{9E74A989-43E2-4C3D-9AE9-8E56C0101D0F}" destId="{B5604D2B-F7AA-4886-80E9-E83B35E9E5DF}" srcOrd="0" destOrd="0" presId="urn:microsoft.com/office/officeart/2005/8/layout/chevron2"/>
    <dgm:cxn modelId="{81E4072B-E907-4CFB-9B31-4B0589804C05}" type="presParOf" srcId="{9E74A989-43E2-4C3D-9AE9-8E56C0101D0F}" destId="{C501367A-EEE0-4B9E-B751-DCB1525DB66A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5DB1E-B0B5-4F93-8A1E-BEE9612FBBCD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</dgm:pt>
    <dgm:pt modelId="{2977218E-3AEF-4EEE-B852-8632560F0821}">
      <dgm:prSet phldrT="[Texto]" custT="1"/>
      <dgm:spPr/>
      <dgm:t>
        <a:bodyPr/>
        <a:lstStyle/>
        <a:p>
          <a:r>
            <a:rPr lang="pt-BR" sz="32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PPA</a:t>
          </a:r>
        </a:p>
        <a:p>
          <a:r>
            <a:rPr lang="pt-BR" sz="32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4 ANOS</a:t>
          </a:r>
        </a:p>
      </dgm:t>
    </dgm:pt>
    <dgm:pt modelId="{CD2FB58E-6A83-4A60-8124-8EC5EF1340ED}" type="parTrans" cxnId="{CA4B32F4-F199-4981-A2E4-D118161239F7}">
      <dgm:prSet/>
      <dgm:spPr/>
      <dgm:t>
        <a:bodyPr/>
        <a:lstStyle/>
        <a:p>
          <a:endParaRPr lang="pt-BR"/>
        </a:p>
      </dgm:t>
    </dgm:pt>
    <dgm:pt modelId="{FAC04E3D-3BF8-4EEF-8033-D1D5E846EA03}" type="sibTrans" cxnId="{CA4B32F4-F199-4981-A2E4-D118161239F7}">
      <dgm:prSet/>
      <dgm:spPr/>
      <dgm:t>
        <a:bodyPr/>
        <a:lstStyle/>
        <a:p>
          <a:endParaRPr lang="pt-BR"/>
        </a:p>
      </dgm:t>
    </dgm:pt>
    <dgm:pt modelId="{91706C2C-736D-467D-9461-526DCBEFC324}">
      <dgm:prSet phldrT="[Texto]" custT="1"/>
      <dgm:spPr/>
      <dgm:t>
        <a:bodyPr/>
        <a:lstStyle/>
        <a:p>
          <a:r>
            <a:rPr lang="pt-BR" sz="32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LDO</a:t>
          </a:r>
        </a:p>
        <a:p>
          <a:r>
            <a:rPr lang="pt-BR" sz="32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ANUAL</a:t>
          </a:r>
        </a:p>
      </dgm:t>
    </dgm:pt>
    <dgm:pt modelId="{29C098C6-4B1C-4AEB-BB69-4A857D0BEBF0}" type="parTrans" cxnId="{AC906198-F9AB-4F8E-8236-F0C355C6A03F}">
      <dgm:prSet/>
      <dgm:spPr/>
      <dgm:t>
        <a:bodyPr/>
        <a:lstStyle/>
        <a:p>
          <a:endParaRPr lang="pt-BR"/>
        </a:p>
      </dgm:t>
    </dgm:pt>
    <dgm:pt modelId="{BFCAF72C-98F2-4084-BF68-DA6AF1995800}" type="sibTrans" cxnId="{AC906198-F9AB-4F8E-8236-F0C355C6A03F}">
      <dgm:prSet/>
      <dgm:spPr/>
      <dgm:t>
        <a:bodyPr/>
        <a:lstStyle/>
        <a:p>
          <a:endParaRPr lang="pt-BR"/>
        </a:p>
      </dgm:t>
    </dgm:pt>
    <dgm:pt modelId="{1A6B6752-3831-4191-B714-CAD7EF07F6C0}">
      <dgm:prSet phldrT="[Texto]" custT="1"/>
      <dgm:spPr/>
      <dgm:t>
        <a:bodyPr/>
        <a:lstStyle/>
        <a:p>
          <a:r>
            <a:rPr lang="pt-BR" sz="32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LOA </a:t>
          </a:r>
        </a:p>
        <a:p>
          <a:r>
            <a:rPr lang="pt-BR" sz="32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ANUAL</a:t>
          </a:r>
        </a:p>
      </dgm:t>
    </dgm:pt>
    <dgm:pt modelId="{8FE75D07-39E7-43DA-A7C1-F12D49649909}" type="parTrans" cxnId="{A903DA57-AB3B-4373-BEF7-85D1E75FD6E9}">
      <dgm:prSet/>
      <dgm:spPr/>
      <dgm:t>
        <a:bodyPr/>
        <a:lstStyle/>
        <a:p>
          <a:endParaRPr lang="pt-BR"/>
        </a:p>
      </dgm:t>
    </dgm:pt>
    <dgm:pt modelId="{AC6372F4-21DD-4BD0-A9B6-D7A50FB944E8}" type="sibTrans" cxnId="{A903DA57-AB3B-4373-BEF7-85D1E75FD6E9}">
      <dgm:prSet/>
      <dgm:spPr/>
      <dgm:t>
        <a:bodyPr/>
        <a:lstStyle/>
        <a:p>
          <a:endParaRPr lang="pt-BR"/>
        </a:p>
      </dgm:t>
    </dgm:pt>
    <dgm:pt modelId="{FB905A71-C0A5-4DAE-9DC3-218F3C0E20A9}" type="pres">
      <dgm:prSet presAssocID="{40F5DB1E-B0B5-4F93-8A1E-BEE9612FBBCD}" presName="Name0" presStyleCnt="0">
        <dgm:presLayoutVars>
          <dgm:dir/>
          <dgm:resizeHandles val="exact"/>
        </dgm:presLayoutVars>
      </dgm:prSet>
      <dgm:spPr/>
    </dgm:pt>
    <dgm:pt modelId="{4D9CDA05-CA1F-4565-BDF6-C72D9BD5F2D0}" type="pres">
      <dgm:prSet presAssocID="{2977218E-3AEF-4EEE-B852-8632560F08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86B80B-1997-428A-8BA6-6D7D2C984C24}" type="pres">
      <dgm:prSet presAssocID="{FAC04E3D-3BF8-4EEF-8033-D1D5E846EA03}" presName="sibTrans" presStyleLbl="sibTrans2D1" presStyleIdx="0" presStyleCnt="2"/>
      <dgm:spPr/>
      <dgm:t>
        <a:bodyPr/>
        <a:lstStyle/>
        <a:p>
          <a:endParaRPr lang="pt-BR"/>
        </a:p>
      </dgm:t>
    </dgm:pt>
    <dgm:pt modelId="{20C8D137-03D4-4530-BE3C-41B136B6FC20}" type="pres">
      <dgm:prSet presAssocID="{FAC04E3D-3BF8-4EEF-8033-D1D5E846EA03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1A2B22F2-871C-4AFE-927F-1613D37DBCFA}" type="pres">
      <dgm:prSet presAssocID="{91706C2C-736D-467D-9461-526DCBEFC3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8CB3F2-2270-442D-88AC-B371E0D39A52}" type="pres">
      <dgm:prSet presAssocID="{BFCAF72C-98F2-4084-BF68-DA6AF1995800}" presName="sibTrans" presStyleLbl="sibTrans2D1" presStyleIdx="1" presStyleCnt="2"/>
      <dgm:spPr/>
      <dgm:t>
        <a:bodyPr/>
        <a:lstStyle/>
        <a:p>
          <a:endParaRPr lang="pt-BR"/>
        </a:p>
      </dgm:t>
    </dgm:pt>
    <dgm:pt modelId="{110E6207-23FE-4725-A182-97E449D0AEAF}" type="pres">
      <dgm:prSet presAssocID="{BFCAF72C-98F2-4084-BF68-DA6AF1995800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D49EC71A-13AB-4E0E-BB9C-81DACD4E73BD}" type="pres">
      <dgm:prSet presAssocID="{1A6B6752-3831-4191-B714-CAD7EF07F6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DDA757-159E-41BD-8EC8-74EE236723DC}" type="presOf" srcId="{40F5DB1E-B0B5-4F93-8A1E-BEE9612FBBCD}" destId="{FB905A71-C0A5-4DAE-9DC3-218F3C0E20A9}" srcOrd="0" destOrd="0" presId="urn:microsoft.com/office/officeart/2005/8/layout/process1"/>
    <dgm:cxn modelId="{E035E43F-F2C7-4E70-AA05-989E8D6C2573}" type="presOf" srcId="{BFCAF72C-98F2-4084-BF68-DA6AF1995800}" destId="{C68CB3F2-2270-442D-88AC-B371E0D39A52}" srcOrd="0" destOrd="0" presId="urn:microsoft.com/office/officeart/2005/8/layout/process1"/>
    <dgm:cxn modelId="{DD7448CE-143E-44EB-9303-6F3F9B337D92}" type="presOf" srcId="{91706C2C-736D-467D-9461-526DCBEFC324}" destId="{1A2B22F2-871C-4AFE-927F-1613D37DBCFA}" srcOrd="0" destOrd="0" presId="urn:microsoft.com/office/officeart/2005/8/layout/process1"/>
    <dgm:cxn modelId="{607E84BB-440A-439A-B450-4ABC908B58D3}" type="presOf" srcId="{2977218E-3AEF-4EEE-B852-8632560F0821}" destId="{4D9CDA05-CA1F-4565-BDF6-C72D9BD5F2D0}" srcOrd="0" destOrd="0" presId="urn:microsoft.com/office/officeart/2005/8/layout/process1"/>
    <dgm:cxn modelId="{AC906198-F9AB-4F8E-8236-F0C355C6A03F}" srcId="{40F5DB1E-B0B5-4F93-8A1E-BEE9612FBBCD}" destId="{91706C2C-736D-467D-9461-526DCBEFC324}" srcOrd="1" destOrd="0" parTransId="{29C098C6-4B1C-4AEB-BB69-4A857D0BEBF0}" sibTransId="{BFCAF72C-98F2-4084-BF68-DA6AF1995800}"/>
    <dgm:cxn modelId="{CA4B32F4-F199-4981-A2E4-D118161239F7}" srcId="{40F5DB1E-B0B5-4F93-8A1E-BEE9612FBBCD}" destId="{2977218E-3AEF-4EEE-B852-8632560F0821}" srcOrd="0" destOrd="0" parTransId="{CD2FB58E-6A83-4A60-8124-8EC5EF1340ED}" sibTransId="{FAC04E3D-3BF8-4EEF-8033-D1D5E846EA03}"/>
    <dgm:cxn modelId="{ACF9B63C-AF51-41EF-8B66-B298C7541A8B}" type="presOf" srcId="{FAC04E3D-3BF8-4EEF-8033-D1D5E846EA03}" destId="{20C8D137-03D4-4530-BE3C-41B136B6FC20}" srcOrd="1" destOrd="0" presId="urn:microsoft.com/office/officeart/2005/8/layout/process1"/>
    <dgm:cxn modelId="{A903DA57-AB3B-4373-BEF7-85D1E75FD6E9}" srcId="{40F5DB1E-B0B5-4F93-8A1E-BEE9612FBBCD}" destId="{1A6B6752-3831-4191-B714-CAD7EF07F6C0}" srcOrd="2" destOrd="0" parTransId="{8FE75D07-39E7-43DA-A7C1-F12D49649909}" sibTransId="{AC6372F4-21DD-4BD0-A9B6-D7A50FB944E8}"/>
    <dgm:cxn modelId="{9F2A034D-92F0-45F4-886C-4889299AF57E}" type="presOf" srcId="{FAC04E3D-3BF8-4EEF-8033-D1D5E846EA03}" destId="{A086B80B-1997-428A-8BA6-6D7D2C984C24}" srcOrd="0" destOrd="0" presId="urn:microsoft.com/office/officeart/2005/8/layout/process1"/>
    <dgm:cxn modelId="{43A985C9-E86D-4654-A6C6-6E181852F552}" type="presOf" srcId="{1A6B6752-3831-4191-B714-CAD7EF07F6C0}" destId="{D49EC71A-13AB-4E0E-BB9C-81DACD4E73BD}" srcOrd="0" destOrd="0" presId="urn:microsoft.com/office/officeart/2005/8/layout/process1"/>
    <dgm:cxn modelId="{0A607958-F4DC-4BFF-B877-B5CE4330B179}" type="presOf" srcId="{BFCAF72C-98F2-4084-BF68-DA6AF1995800}" destId="{110E6207-23FE-4725-A182-97E449D0AEAF}" srcOrd="1" destOrd="0" presId="urn:microsoft.com/office/officeart/2005/8/layout/process1"/>
    <dgm:cxn modelId="{45240FE3-4373-426E-96D8-7CCFC9EEAAB3}" type="presParOf" srcId="{FB905A71-C0A5-4DAE-9DC3-218F3C0E20A9}" destId="{4D9CDA05-CA1F-4565-BDF6-C72D9BD5F2D0}" srcOrd="0" destOrd="0" presId="urn:microsoft.com/office/officeart/2005/8/layout/process1"/>
    <dgm:cxn modelId="{36BC1C39-A5AA-4863-86B9-E146FA5F4436}" type="presParOf" srcId="{FB905A71-C0A5-4DAE-9DC3-218F3C0E20A9}" destId="{A086B80B-1997-428A-8BA6-6D7D2C984C24}" srcOrd="1" destOrd="0" presId="urn:microsoft.com/office/officeart/2005/8/layout/process1"/>
    <dgm:cxn modelId="{5EF93DE8-E291-45EC-A29E-E6EDDFB6DF0C}" type="presParOf" srcId="{A086B80B-1997-428A-8BA6-6D7D2C984C24}" destId="{20C8D137-03D4-4530-BE3C-41B136B6FC20}" srcOrd="0" destOrd="0" presId="urn:microsoft.com/office/officeart/2005/8/layout/process1"/>
    <dgm:cxn modelId="{F7243494-E980-4193-8F74-6B923BFB2920}" type="presParOf" srcId="{FB905A71-C0A5-4DAE-9DC3-218F3C0E20A9}" destId="{1A2B22F2-871C-4AFE-927F-1613D37DBCFA}" srcOrd="2" destOrd="0" presId="urn:microsoft.com/office/officeart/2005/8/layout/process1"/>
    <dgm:cxn modelId="{BEF41156-C5F6-4BC4-9E54-4C8B6AE6116A}" type="presParOf" srcId="{FB905A71-C0A5-4DAE-9DC3-218F3C0E20A9}" destId="{C68CB3F2-2270-442D-88AC-B371E0D39A52}" srcOrd="3" destOrd="0" presId="urn:microsoft.com/office/officeart/2005/8/layout/process1"/>
    <dgm:cxn modelId="{6683BCEC-CEF8-4A62-BA91-30D63393E586}" type="presParOf" srcId="{C68CB3F2-2270-442D-88AC-B371E0D39A52}" destId="{110E6207-23FE-4725-A182-97E449D0AEAF}" srcOrd="0" destOrd="0" presId="urn:microsoft.com/office/officeart/2005/8/layout/process1"/>
    <dgm:cxn modelId="{7737D074-82A7-486E-87F5-CF01008EDF00}" type="presParOf" srcId="{FB905A71-C0A5-4DAE-9DC3-218F3C0E20A9}" destId="{D49EC71A-13AB-4E0E-BB9C-81DACD4E73BD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5218B-3A07-4C3C-A1A1-B05E49E9217B}">
      <dsp:nvSpPr>
        <dsp:cNvPr id="0" name=""/>
        <dsp:cNvSpPr/>
      </dsp:nvSpPr>
      <dsp:spPr>
        <a:xfrm rot="5400000">
          <a:off x="-293053" y="296470"/>
          <a:ext cx="1953691" cy="1367584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PPA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1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PLANO PLURIANUAL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b="1" kern="1200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</dsp:txBody>
      <dsp:txXfrm rot="-5400000">
        <a:off x="1" y="687208"/>
        <a:ext cx="1367584" cy="586107"/>
      </dsp:txXfrm>
    </dsp:sp>
    <dsp:sp modelId="{13C3B2F8-93E0-48AA-8E49-FF16D4D04AEC}">
      <dsp:nvSpPr>
        <dsp:cNvPr id="0" name=""/>
        <dsp:cNvSpPr/>
      </dsp:nvSpPr>
      <dsp:spPr>
        <a:xfrm rot="5400000">
          <a:off x="4121342" y="-2750342"/>
          <a:ext cx="1270567" cy="6778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t-BR" sz="1700" kern="1200" dirty="0">
              <a:latin typeface="Yu Gothic" panose="020B0400000000000000" pitchFamily="34" charset="-128"/>
              <a:ea typeface="Yu Gothic" panose="020B0400000000000000" pitchFamily="34" charset="-128"/>
            </a:rPr>
            <a:t>Estabelecerá, de forma regionalizada, as diretrizes, objetivos e metas da administração pública para: as despesas de capital e outras delas decorrentes; as relativas aos programas de duração continuada. </a:t>
          </a:r>
        </a:p>
      </dsp:txBody>
      <dsp:txXfrm rot="-5400000">
        <a:off x="1367584" y="65440"/>
        <a:ext cx="6716060" cy="1146519"/>
      </dsp:txXfrm>
    </dsp:sp>
    <dsp:sp modelId="{DA71F673-560F-40C2-B64A-0DDFDF6C8ECF}">
      <dsp:nvSpPr>
        <dsp:cNvPr id="0" name=""/>
        <dsp:cNvSpPr/>
      </dsp:nvSpPr>
      <dsp:spPr>
        <a:xfrm rot="5400000">
          <a:off x="-293053" y="2059407"/>
          <a:ext cx="1953691" cy="1367584"/>
        </a:xfrm>
        <a:prstGeom prst="chevron">
          <a:avLst/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 w="15875" cap="flat" cmpd="sng" algn="ctr">
          <a:solidFill>
            <a:schemeClr val="accent1">
              <a:shade val="50000"/>
              <a:hueOff val="-367073"/>
              <a:satOff val="6670"/>
              <a:lumOff val="28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LEI DE DIRETRIZES ORÇAMENTÁRIAS</a:t>
          </a:r>
        </a:p>
      </dsp:txBody>
      <dsp:txXfrm rot="-5400000">
        <a:off x="1" y="2450145"/>
        <a:ext cx="1367584" cy="586107"/>
      </dsp:txXfrm>
    </dsp:sp>
    <dsp:sp modelId="{D10DC34E-BB7B-478D-9D26-CDEC049358FB}">
      <dsp:nvSpPr>
        <dsp:cNvPr id="0" name=""/>
        <dsp:cNvSpPr/>
      </dsp:nvSpPr>
      <dsp:spPr>
        <a:xfrm rot="5400000">
          <a:off x="4121676" y="-987738"/>
          <a:ext cx="1269899" cy="6778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-367073"/>
              <a:satOff val="6670"/>
              <a:lumOff val="28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0" kern="1200" dirty="0">
              <a:latin typeface="Yu Gothic" panose="020B0400000000000000" pitchFamily="34" charset="-128"/>
              <a:ea typeface="Yu Gothic" panose="020B0400000000000000" pitchFamily="34" charset="-128"/>
            </a:rPr>
            <a:t>Tem como principais competências: estabelecer metas e prioridades da administração pública; orientar a elaboração da LOA; dispor sobre as alterações na legislação tributária; e estabelecer a política de aplicação das agências oficiais de fomento. </a:t>
          </a:r>
          <a:endParaRPr lang="pt-BR" sz="1600" kern="1200" dirty="0"/>
        </a:p>
      </dsp:txBody>
      <dsp:txXfrm rot="-5400000">
        <a:off x="1367584" y="1828345"/>
        <a:ext cx="6716093" cy="1145917"/>
      </dsp:txXfrm>
    </dsp:sp>
    <dsp:sp modelId="{B5604D2B-F7AA-4886-80E9-E83B35E9E5DF}">
      <dsp:nvSpPr>
        <dsp:cNvPr id="0" name=""/>
        <dsp:cNvSpPr/>
      </dsp:nvSpPr>
      <dsp:spPr>
        <a:xfrm rot="5400000">
          <a:off x="-293053" y="3822344"/>
          <a:ext cx="1953691" cy="1367584"/>
        </a:xfrm>
        <a:prstGeom prst="chevron">
          <a:avLst/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 w="15875" cap="flat" cmpd="sng" algn="ctr">
          <a:solidFill>
            <a:schemeClr val="accent1">
              <a:shade val="50000"/>
              <a:hueOff val="-367073"/>
              <a:satOff val="6670"/>
              <a:lumOff val="28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b="1" kern="1200" dirty="0">
            <a:solidFill>
              <a:schemeClr val="tx1"/>
            </a:solidFill>
            <a:latin typeface="Yu Gothic" panose="020B0400000000000000" pitchFamily="34" charset="-128"/>
            <a:ea typeface="Yu Gothic" panose="020B0400000000000000" pitchFamily="34" charset="-128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LOA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LEI ORÇAMENTÁRIA ANUAL</a:t>
          </a:r>
        </a:p>
      </dsp:txBody>
      <dsp:txXfrm rot="-5400000">
        <a:off x="1" y="4213082"/>
        <a:ext cx="1367584" cy="586107"/>
      </dsp:txXfrm>
    </dsp:sp>
    <dsp:sp modelId="{C501367A-EEE0-4B9E-B751-DCB1525DB66A}">
      <dsp:nvSpPr>
        <dsp:cNvPr id="0" name=""/>
        <dsp:cNvSpPr/>
      </dsp:nvSpPr>
      <dsp:spPr>
        <a:xfrm rot="5400000">
          <a:off x="4121676" y="775198"/>
          <a:ext cx="1269899" cy="6778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-367073"/>
              <a:satOff val="6670"/>
              <a:lumOff val="28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latin typeface="Yu Gothic" panose="020B0400000000000000" pitchFamily="34" charset="-128"/>
              <a:ea typeface="Yu Gothic" panose="020B0400000000000000" pitchFamily="34" charset="-128"/>
            </a:rPr>
            <a:t>Estima as receitas que o governo espera arrecadar durante o ano e fixa os gastos a serem realizados com tais recursos, para execução dos programas e ações governamentais.</a:t>
          </a:r>
          <a:endParaRPr lang="pt-BR" sz="1700" kern="1200" dirty="0"/>
        </a:p>
      </dsp:txBody>
      <dsp:txXfrm rot="-5400000">
        <a:off x="1367584" y="3591282"/>
        <a:ext cx="6716093" cy="1145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CDA05-CA1F-4565-BDF6-C72D9BD5F2D0}">
      <dsp:nvSpPr>
        <dsp:cNvPr id="0" name=""/>
        <dsp:cNvSpPr/>
      </dsp:nvSpPr>
      <dsp:spPr>
        <a:xfrm>
          <a:off x="8441" y="790511"/>
          <a:ext cx="2523024" cy="186861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PPA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4 ANOS</a:t>
          </a:r>
        </a:p>
      </dsp:txBody>
      <dsp:txXfrm>
        <a:off x="63171" y="845241"/>
        <a:ext cx="2413564" cy="1759154"/>
      </dsp:txXfrm>
    </dsp:sp>
    <dsp:sp modelId="{A086B80B-1997-428A-8BA6-6D7D2C984C24}">
      <dsp:nvSpPr>
        <dsp:cNvPr id="0" name=""/>
        <dsp:cNvSpPr/>
      </dsp:nvSpPr>
      <dsp:spPr>
        <a:xfrm>
          <a:off x="2783768" y="1411963"/>
          <a:ext cx="534881" cy="625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2783768" y="1537105"/>
        <a:ext cx="374417" cy="375426"/>
      </dsp:txXfrm>
    </dsp:sp>
    <dsp:sp modelId="{1A2B22F2-871C-4AFE-927F-1613D37DBCFA}">
      <dsp:nvSpPr>
        <dsp:cNvPr id="0" name=""/>
        <dsp:cNvSpPr/>
      </dsp:nvSpPr>
      <dsp:spPr>
        <a:xfrm>
          <a:off x="3540675" y="790511"/>
          <a:ext cx="2523024" cy="186861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LDO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ANUAL</a:t>
          </a:r>
        </a:p>
      </dsp:txBody>
      <dsp:txXfrm>
        <a:off x="3595405" y="845241"/>
        <a:ext cx="2413564" cy="1759154"/>
      </dsp:txXfrm>
    </dsp:sp>
    <dsp:sp modelId="{C68CB3F2-2270-442D-88AC-B371E0D39A52}">
      <dsp:nvSpPr>
        <dsp:cNvPr id="0" name=""/>
        <dsp:cNvSpPr/>
      </dsp:nvSpPr>
      <dsp:spPr>
        <a:xfrm>
          <a:off x="6316002" y="1411963"/>
          <a:ext cx="534881" cy="625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74393"/>
            <a:satOff val="1564"/>
            <a:lumOff val="323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/>
        </a:p>
      </dsp:txBody>
      <dsp:txXfrm>
        <a:off x="6316002" y="1537105"/>
        <a:ext cx="374417" cy="375426"/>
      </dsp:txXfrm>
    </dsp:sp>
    <dsp:sp modelId="{D49EC71A-13AB-4E0E-BB9C-81DACD4E73BD}">
      <dsp:nvSpPr>
        <dsp:cNvPr id="0" name=""/>
        <dsp:cNvSpPr/>
      </dsp:nvSpPr>
      <dsp:spPr>
        <a:xfrm>
          <a:off x="7072909" y="790511"/>
          <a:ext cx="2523024" cy="1868614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-367073"/>
            <a:satOff val="6670"/>
            <a:lumOff val="289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LOA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rPr>
            <a:t>ANUAL</a:t>
          </a:r>
        </a:p>
      </dsp:txBody>
      <dsp:txXfrm>
        <a:off x="7127639" y="845241"/>
        <a:ext cx="2413564" cy="1759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967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2896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50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33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381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417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730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557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1363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54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013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8FAC-D92D-47CD-9925-5FB7E2928AE6}" type="datetimeFigureOut">
              <a:rPr lang="pt-BR" smtClean="0"/>
              <a:pPr/>
              <a:t>16/03/2021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B7D09E3-14F2-4665-B620-C0320D7854B1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9785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43" y="2118004"/>
            <a:ext cx="5473666" cy="30432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9393" y="357810"/>
            <a:ext cx="11361683" cy="1197721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LDO - Lei de Diretrizes Orçamentárias </a:t>
            </a:r>
            <a:r>
              <a:rPr lang="pt-BR" sz="32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2022</a:t>
            </a: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/>
            </a:r>
            <a:b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536028" y="2551837"/>
            <a:ext cx="109622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PREFEITURA MUNICIPAL DE </a:t>
            </a:r>
            <a:r>
              <a:rPr lang="pt-BR" sz="36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MONTE SANTO</a:t>
            </a:r>
            <a:endParaRPr lang="pt-BR" sz="3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lang="pt-BR" sz="3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pt-BR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                    Audiência Pública</a:t>
            </a:r>
          </a:p>
          <a:p>
            <a:endParaRPr lang="pt-BR" sz="3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pt-BR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   </a:t>
            </a:r>
            <a:endParaRPr lang="pt-BR" sz="3600" b="1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pt-BR" sz="36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               </a:t>
            </a:r>
            <a:endParaRPr lang="pt-BR" sz="3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pt-BR" sz="32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Gestora: Silvania Silva Matos</a:t>
            </a:r>
            <a:endParaRPr lang="pt-BR" sz="3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pt-BR" sz="32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Data: 28/03/2021</a:t>
            </a:r>
            <a:endParaRPr lang="pt-BR" sz="3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4499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84" y="1"/>
            <a:ext cx="2857500" cy="220027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8089" y="1260449"/>
            <a:ext cx="12220090" cy="5331167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a) Anexos de Metas Fiscais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1 – Metas Anuais - LRF, art. 4º, § 1º;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2 – Avaliação do Cumprimento das Metas Fiscais do Exercício Anterior - </a:t>
            </a:r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LRF, art. 4º, §2º, Inciso I</a:t>
            </a: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3 – Metas Fiscais Atuais Comparadas com as Metas Fiscais Fixadas nos Três Exercícios Anteriores - </a:t>
            </a:r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LRF, art. 4º , § 2º, inciso II</a:t>
            </a: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4 – Evolução do Patrimônio Líquido - </a:t>
            </a:r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LRF, art. 4º, §2º, Inciso III</a:t>
            </a: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5 – Origem e Aplicação dos Recursos Obtidos com a Alienação de Ativos - </a:t>
            </a:r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LRF, art. 4º , § 2º, inciso III</a:t>
            </a: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6 – Avaliação da Situação Financeira e Atuarial do RPPS - </a:t>
            </a:r>
            <a:r>
              <a:rPr lang="es-E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LRF, art. 4º, § 2º, inciso IV, alinea "a"</a:t>
            </a: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7 – Estimativa e Compensação da Renúncia de Receita - </a:t>
            </a:r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LRF, art. 4º, § 2º, inciso V</a:t>
            </a: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8 – Margem de Expansão das Despesas Obrigatórias de Caráter Continuado - </a:t>
            </a:r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LRF, art. 4º, § 2º, inciso V;</a:t>
            </a:r>
            <a:endParaRPr lang="pt-BR" sz="18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9- Projeção Atuarial do Regime de Previdência dos servidores - </a:t>
            </a:r>
            <a:r>
              <a:rPr lang="es-E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LRF, art. 4º, § 2º, inciso IV, alinea “a”;</a:t>
            </a: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pt-BR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10 – Metodologia e Memória de Cálculo das Metas Anuais – LRF, </a:t>
            </a:r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art. 4º, § 2º, inciso II;</a:t>
            </a:r>
            <a:endParaRPr lang="pt-BR" sz="18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b) Anexos de Riscos Fiscais - LRF, art. 4º, § 3º.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8090" y="-117470"/>
            <a:ext cx="12178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ESTRUTURA </a:t>
            </a:r>
          </a:p>
          <a:p>
            <a:pPr algn="ctr"/>
            <a:r>
              <a:rPr lang="pt-BR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LEI DE DIRETRIZES ORÇAMENTÁRIAS – 2022</a:t>
            </a:r>
          </a:p>
          <a:p>
            <a:pPr algn="ctr"/>
            <a:r>
              <a:rPr lang="pt-BR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Anexos</a:t>
            </a:r>
          </a:p>
        </p:txBody>
      </p:sp>
    </p:spTree>
    <p:extLst>
      <p:ext uri="{BB962C8B-B14F-4D97-AF65-F5344CB8AC3E}">
        <p14:creationId xmlns="" xmlns:p14="http://schemas.microsoft.com/office/powerpoint/2010/main" val="393471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86" y="1179444"/>
            <a:ext cx="5254915" cy="380148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18052" y="850930"/>
            <a:ext cx="74477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endParaRPr lang="pt-BR" sz="3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>
              <a:buClr>
                <a:schemeClr val="accent1"/>
              </a:buClr>
            </a:pPr>
            <a:r>
              <a:rPr lang="pt-BR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Tem por objetivo, além de dar transparência sobre as metas fiscais ao ente, dando base à avaliação política fiscal estabelecida pelo chefe do Poder executivo para o triênio, orientar a elaboração do projeto de lei orçamentária anual de forma a permitir o alcance das metas conforme planejado.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9223" y="266155"/>
            <a:ext cx="1076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1 – Anexo de Metas Anuais</a:t>
            </a:r>
          </a:p>
        </p:txBody>
      </p:sp>
    </p:spTree>
    <p:extLst>
      <p:ext uri="{BB962C8B-B14F-4D97-AF65-F5344CB8AC3E}">
        <p14:creationId xmlns="" xmlns:p14="http://schemas.microsoft.com/office/powerpoint/2010/main" val="305343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2554679"/>
            <a:ext cx="2146852" cy="249611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B w="19050" h="82550" prst="softRound"/>
          </a:sp3d>
        </p:spPr>
      </p:pic>
      <p:sp>
        <p:nvSpPr>
          <p:cNvPr id="6" name="CaixaDeTexto 5"/>
          <p:cNvSpPr txBox="1"/>
          <p:nvPr/>
        </p:nvSpPr>
        <p:spPr>
          <a:xfrm>
            <a:off x="3494497" y="2740210"/>
            <a:ext cx="84479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t-BR" sz="2800" dirty="0">
                <a:latin typeface="Yu Gothic" panose="020B0400000000000000" pitchFamily="34" charset="-128"/>
                <a:ea typeface="Yu Gothic" panose="020B0400000000000000" pitchFamily="34" charset="-128"/>
              </a:rPr>
              <a:t>Tem por finalidade estabelecer uma comparação entre as metas fixadas e o resultado obtido no exercício financeiro do segundo ano anterior ao ano de referência da LDO, incluindo análise dos fatores determinantes para o alcance ou não dos valores estabelecidos como metas.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7262" y="304800"/>
            <a:ext cx="11675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2 </a:t>
            </a:r>
          </a:p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Avaliação do Cumprimento das Metas Fiscais do Exercício Anterior</a:t>
            </a:r>
          </a:p>
        </p:txBody>
      </p:sp>
    </p:spTree>
    <p:extLst>
      <p:ext uri="{BB962C8B-B14F-4D97-AF65-F5344CB8AC3E}">
        <p14:creationId xmlns="" xmlns:p14="http://schemas.microsoft.com/office/powerpoint/2010/main" val="1005775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80" y="1973179"/>
            <a:ext cx="4001058" cy="30579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59987" y="2278965"/>
            <a:ext cx="9451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t-BR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Tem a função de dar transparência as informações sobre as metas fiscais dos três exercícios anteriores, para uma melhor avaliação da política fiscal, de forma a permitir a análise da política fiscal em linha do tempo, combinando execução passada e perspectivas futuras.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50504" y="478028"/>
            <a:ext cx="9560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3 </a:t>
            </a:r>
          </a:p>
          <a:p>
            <a:pPr algn="ctr"/>
            <a:r>
              <a:rPr lang="pt-BR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Metas Fiscais Atuais Comparadas com as Metas Fiscais Fixadas nos Três Exercícios Anteriores</a:t>
            </a:r>
          </a:p>
        </p:txBody>
      </p:sp>
    </p:spTree>
    <p:extLst>
      <p:ext uri="{BB962C8B-B14F-4D97-AF65-F5344CB8AC3E}">
        <p14:creationId xmlns="" xmlns:p14="http://schemas.microsoft.com/office/powerpoint/2010/main" val="422265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48" y="1908314"/>
            <a:ext cx="6138269" cy="3836418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577009" y="2456452"/>
            <a:ext cx="9608454" cy="27401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Apresenta as informações patrimoniais obtidas através do Balanço Patrimonial.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58817" y="71446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4 </a:t>
            </a:r>
          </a:p>
          <a:p>
            <a:pPr algn="ctr"/>
            <a:r>
              <a:rPr lang="pt-BR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Evolução do Patrimônio Líquido</a:t>
            </a:r>
          </a:p>
        </p:txBody>
      </p:sp>
    </p:spTree>
    <p:extLst>
      <p:ext uri="{BB962C8B-B14F-4D97-AF65-F5344CB8AC3E}">
        <p14:creationId xmlns="" xmlns:p14="http://schemas.microsoft.com/office/powerpoint/2010/main" val="116459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16" y="2442888"/>
            <a:ext cx="5436000" cy="2596299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Em continuidade à Demonstração da Evolução do Patrimônio Líquido, o propósito deste anexo é informar se o Município teve ou não alienação de ativos.</a:t>
            </a:r>
          </a:p>
          <a:p>
            <a:pPr marL="0" indent="0" algn="just">
              <a:buNone/>
            </a:pP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85461" y="540201"/>
            <a:ext cx="9769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5 </a:t>
            </a:r>
          </a:p>
          <a:p>
            <a:pPr algn="ctr"/>
            <a:r>
              <a:rPr lang="pt-BR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Origem e Aplicação dos Recursos Obtidos com a Alienação de Ativos</a:t>
            </a:r>
          </a:p>
        </p:txBody>
      </p:sp>
    </p:spTree>
    <p:extLst>
      <p:ext uri="{BB962C8B-B14F-4D97-AF65-F5344CB8AC3E}">
        <p14:creationId xmlns="" xmlns:p14="http://schemas.microsoft.com/office/powerpoint/2010/main" val="301986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75" y="2233256"/>
            <a:ext cx="4079631" cy="2719754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956313" y="2093843"/>
            <a:ext cx="6081802" cy="32202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Evidencia as receitas e despesas previdenciárias caso o Município possua Regime Próprio de Previdência.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490330" y="594387"/>
            <a:ext cx="13437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6 </a:t>
            </a:r>
          </a:p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Avaliação da Situação Financeira e Atuarial do RPPS</a:t>
            </a:r>
          </a:p>
        </p:txBody>
      </p:sp>
    </p:spTree>
    <p:extLst>
      <p:ext uri="{BB962C8B-B14F-4D97-AF65-F5344CB8AC3E}">
        <p14:creationId xmlns="" xmlns:p14="http://schemas.microsoft.com/office/powerpoint/2010/main" val="259540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35" y="2170912"/>
            <a:ext cx="3126420" cy="2875720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4844011" y="2035177"/>
            <a:ext cx="68397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t-BR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Identifica os tributos para os quais estão previstos renúncias de receitas, destacando-se a modalidade da renúncia (anistia, remissão, subsídio, crédito presumido, etc.), os setores/programas/beneficiários a serem favorecidos.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61391" y="455400"/>
            <a:ext cx="10442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7 </a:t>
            </a:r>
          </a:p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Estimativa e Compensação da Renúncia de Receita</a:t>
            </a:r>
          </a:p>
        </p:txBody>
      </p:sp>
    </p:spTree>
    <p:extLst>
      <p:ext uri="{BB962C8B-B14F-4D97-AF65-F5344CB8AC3E}">
        <p14:creationId xmlns="" xmlns:p14="http://schemas.microsoft.com/office/powerpoint/2010/main" val="22790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2" y="2165205"/>
            <a:ext cx="3787998" cy="270463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4956313" y="2363360"/>
            <a:ext cx="6838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t-BR" sz="3600" dirty="0">
                <a:latin typeface="Yu Gothic" panose="020B0400000000000000" pitchFamily="34" charset="-128"/>
                <a:ea typeface="Yu Gothic" panose="020B0400000000000000" pitchFamily="34" charset="-128"/>
              </a:rPr>
              <a:t>Visa dar transparência às novas DOCC (despesas obrigatórias de caráter continuado) previstas.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99930" y="495157"/>
            <a:ext cx="101114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8 </a:t>
            </a:r>
          </a:p>
          <a:p>
            <a:pPr algn="ctr"/>
            <a:r>
              <a:rPr lang="pt-BR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Margem de Expansão das Despesas Obrigatórias de Caráter Continuado</a:t>
            </a:r>
          </a:p>
        </p:txBody>
      </p:sp>
    </p:spTree>
    <p:extLst>
      <p:ext uri="{BB962C8B-B14F-4D97-AF65-F5344CB8AC3E}">
        <p14:creationId xmlns="" xmlns:p14="http://schemas.microsoft.com/office/powerpoint/2010/main" val="417424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080592"/>
            <a:ext cx="4770782" cy="306125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671929" y="2080592"/>
            <a:ext cx="6122506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t-BR" sz="2900" dirty="0">
                <a:latin typeface="Yu Gothic" panose="020B0400000000000000" pitchFamily="34" charset="-128"/>
                <a:ea typeface="Yu Gothic" panose="020B0400000000000000" pitchFamily="34" charset="-128"/>
              </a:rPr>
              <a:t>Evidencia as Receitas e Despesas resultantes do Regime Próprio de Previdência, bem como a estimativa do resultado previdenciário e saldo financeiro, caso o Município possua ou não RPPS.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887896" y="290396"/>
            <a:ext cx="10469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9 </a:t>
            </a:r>
          </a:p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Projeção Atuarial do RPPS</a:t>
            </a:r>
          </a:p>
        </p:txBody>
      </p:sp>
    </p:spTree>
    <p:extLst>
      <p:ext uri="{BB962C8B-B14F-4D97-AF65-F5344CB8AC3E}">
        <p14:creationId xmlns="" xmlns:p14="http://schemas.microsoft.com/office/powerpoint/2010/main" val="138525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33" y="2319132"/>
            <a:ext cx="2928428" cy="21850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BASE LEGAL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7078" y="1853754"/>
            <a:ext cx="10959548" cy="35634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14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- Da Audiência Pública:  </a:t>
            </a:r>
          </a:p>
          <a:p>
            <a:pPr marL="0" indent="0">
              <a:buNone/>
            </a:pPr>
            <a:r>
              <a:rPr lang="pt-BR" sz="14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Art. 48, da LC 101 de 04/05/2000–LRF.</a:t>
            </a:r>
          </a:p>
          <a:p>
            <a:pPr marL="0" indent="0">
              <a:buNone/>
            </a:pPr>
            <a:endParaRPr lang="pt-BR" sz="14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>
              <a:buNone/>
            </a:pPr>
            <a:r>
              <a:rPr lang="pt-BR" sz="14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- Do PPA/LDO/LOA: </a:t>
            </a:r>
          </a:p>
          <a:p>
            <a:pPr marL="0" indent="0">
              <a:buNone/>
            </a:pPr>
            <a:r>
              <a:rPr lang="pt-BR" sz="14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Art. 165, da CF-88; Artigos 4º e 5º, da LC. 101 de 04/05/2000–LRF.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3387246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52" y="2174650"/>
            <a:ext cx="4879077" cy="353649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342" y="2027583"/>
            <a:ext cx="7893257" cy="38306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O art. 4º, § 2º, inciso II, da Lei de Responsabilidade Fiscal - LRF, estabelece que o demonstrativo de metas anuais deverá ser instruído com a memória e metodologia de cálculo, visando esclarecer a forma de obtenção dos valores.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98713" y="600398"/>
            <a:ext cx="9833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Demonstrativo 10</a:t>
            </a:r>
          </a:p>
          <a:p>
            <a:pPr algn="ctr"/>
            <a:r>
              <a:rPr lang="pt-BR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Metodologia e Memória de Cálculo das Metas Anuais</a:t>
            </a:r>
            <a:endParaRPr lang="pt-BR" sz="2800" b="1" dirty="0"/>
          </a:p>
        </p:txBody>
      </p:sp>
    </p:spTree>
    <p:extLst>
      <p:ext uri="{BB962C8B-B14F-4D97-AF65-F5344CB8AC3E}">
        <p14:creationId xmlns="" xmlns:p14="http://schemas.microsoft.com/office/powerpoint/2010/main" val="126491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22" y="1937681"/>
            <a:ext cx="6859335" cy="340294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578854" y="2455260"/>
            <a:ext cx="9672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pt-BR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Tem por finalidade dar transparência sobre os possíveis eventos com potencial para afetar o equilíbrio fiscal do Município, descrevendo as providências a serem tomadas caso se concretizem.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92557" y="62767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Anexo de Riscos Fiscais</a:t>
            </a:r>
          </a:p>
        </p:txBody>
      </p:sp>
    </p:spTree>
    <p:extLst>
      <p:ext uri="{BB962C8B-B14F-4D97-AF65-F5344CB8AC3E}">
        <p14:creationId xmlns="" xmlns:p14="http://schemas.microsoft.com/office/powerpoint/2010/main" val="1951772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3" y="1656521"/>
            <a:ext cx="3723124" cy="24631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</p:pic>
      <p:sp>
        <p:nvSpPr>
          <p:cNvPr id="4" name="CaixaDeTexto 3"/>
          <p:cNvSpPr txBox="1"/>
          <p:nvPr/>
        </p:nvSpPr>
        <p:spPr>
          <a:xfrm>
            <a:off x="3882887" y="424071"/>
            <a:ext cx="7871791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“</a:t>
            </a:r>
            <a:r>
              <a:rPr lang="pt-BR" sz="32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O planejamento não diz respeito a decisões futuras, mas as implicações futuras das decisões presentes.”    </a:t>
            </a:r>
          </a:p>
          <a:p>
            <a:pPr algn="just"/>
            <a:r>
              <a:rPr lang="pt-BR" sz="32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Peter Drucker.</a:t>
            </a:r>
          </a:p>
          <a:p>
            <a:pPr algn="just"/>
            <a:endParaRPr lang="pt-BR" sz="3200" i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just"/>
            <a:r>
              <a:rPr lang="pt-BR" sz="32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“Todas as diretrizes são resultado de um planejamento  e todo planejamento é resultado de sonhos.”                                                                                Flávio Augusto.</a:t>
            </a:r>
          </a:p>
          <a:p>
            <a:pPr algn="r"/>
            <a:r>
              <a:rPr lang="pt-BR" sz="4000" i="1" dirty="0">
                <a:latin typeface="Yu Gothic" panose="020B0400000000000000" pitchFamily="34" charset="-128"/>
                <a:ea typeface="Yu Gothic" panose="020B0400000000000000" pitchFamily="34" charset="-128"/>
              </a:rPr>
              <a:t>                                    </a:t>
            </a:r>
            <a:r>
              <a:rPr lang="pt-BR" sz="4000" dirty="0">
                <a:latin typeface="Yu Gothic" panose="020B0400000000000000" pitchFamily="34" charset="-128"/>
                <a:ea typeface="Yu Gothic" panose="020B0400000000000000" pitchFamily="34" charset="-128"/>
              </a:rPr>
              <a:t>                   </a:t>
            </a:r>
            <a:r>
              <a:rPr lang="pt-BR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OBRIGADO!</a:t>
            </a:r>
          </a:p>
          <a:p>
            <a:pPr algn="just"/>
            <a:endParaRPr lang="pt-BR" sz="4000" dirty="0"/>
          </a:p>
          <a:p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420621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95" y="2046571"/>
            <a:ext cx="4621777" cy="346633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01148" y="2054087"/>
            <a:ext cx="1074751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800" dirty="0">
                <a:latin typeface="Yu Gothic" panose="020B0400000000000000" pitchFamily="34" charset="-128"/>
                <a:ea typeface="Yu Gothic" panose="020B0400000000000000" pitchFamily="34" charset="-128"/>
              </a:rPr>
              <a:t>Para tratarmos sobre a Lei de Diretrizes Orçamentárias é importante entendermos o contexto em que ela se insere e sua vinculação com os outros instrumentos normativos.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6591" y="609600"/>
            <a:ext cx="11092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ENTENDENDO O SISTEMA ORÇAMENTÁRIO</a:t>
            </a:r>
          </a:p>
        </p:txBody>
      </p:sp>
    </p:spTree>
    <p:extLst>
      <p:ext uri="{BB962C8B-B14F-4D97-AF65-F5344CB8AC3E}">
        <p14:creationId xmlns="" xmlns:p14="http://schemas.microsoft.com/office/powerpoint/2010/main" val="239696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="" xmlns:p14="http://schemas.microsoft.com/office/powerpoint/2010/main" val="2071485153"/>
              </p:ext>
            </p:extLst>
          </p:nvPr>
        </p:nvGraphicFramePr>
        <p:xfrm>
          <a:off x="2729947" y="364207"/>
          <a:ext cx="8145669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81877" y="0"/>
            <a:ext cx="1169551" cy="57646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ENTENDENDO O SISTEMA ORÇAMENTÁRIO</a:t>
            </a:r>
          </a:p>
        </p:txBody>
      </p:sp>
    </p:spTree>
    <p:extLst>
      <p:ext uri="{BB962C8B-B14F-4D97-AF65-F5344CB8AC3E}">
        <p14:creationId xmlns="" xmlns:p14="http://schemas.microsoft.com/office/powerpoint/2010/main" val="164199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314" y="228702"/>
            <a:ext cx="11039060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       </a:t>
            </a:r>
            <a:r>
              <a:rPr lang="pt-BR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ENTENDENDO O SISTEMA ORÇAMENTÁRIO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28477996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 Explicativo: Seta para Baixo 3"/>
          <p:cNvSpPr/>
          <p:nvPr/>
        </p:nvSpPr>
        <p:spPr>
          <a:xfrm>
            <a:off x="1450975" y="1277937"/>
            <a:ext cx="9604375" cy="1490248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PROCESSO ORÇAMENTÁRIO</a:t>
            </a:r>
          </a:p>
          <a:p>
            <a:pPr algn="ctr"/>
            <a:r>
              <a:rPr lang="pt-BR" sz="32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INSTRUMENTOS LEGAIS</a:t>
            </a:r>
          </a:p>
        </p:txBody>
      </p:sp>
      <p:sp>
        <p:nvSpPr>
          <p:cNvPr id="12" name="Seta: para Baixo 11"/>
          <p:cNvSpPr/>
          <p:nvPr/>
        </p:nvSpPr>
        <p:spPr>
          <a:xfrm>
            <a:off x="2332382" y="2255355"/>
            <a:ext cx="728869" cy="54182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/>
          <p:cNvSpPr/>
          <p:nvPr/>
        </p:nvSpPr>
        <p:spPr>
          <a:xfrm>
            <a:off x="9587949" y="2255354"/>
            <a:ext cx="669234" cy="541821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451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721" y="2267524"/>
            <a:ext cx="1480819" cy="235748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27582" y="1949472"/>
            <a:ext cx="10164417" cy="3450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CF. Artigo 165, § 2º </a:t>
            </a:r>
            <a:r>
              <a:rPr lang="pt-BR" sz="2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 lei de diretrizes orçamentárias compreenderá as metas e prioridades da administração pública federal, incluindo as despesas de capital para o exercício financeiro subsequente, orientará a elaboração da lei orçamentária anual, disporá sobre as alterações na legislação tributária e estabelecerá a política de aplicação das agências financeiras oficiais de fomento.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26435" y="466510"/>
            <a:ext cx="1072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LEI DE DIRETRIZES ORÇAMENTÁRIAS </a:t>
            </a:r>
          </a:p>
        </p:txBody>
      </p:sp>
    </p:spTree>
    <p:extLst>
      <p:ext uri="{BB962C8B-B14F-4D97-AF65-F5344CB8AC3E}">
        <p14:creationId xmlns="" xmlns:p14="http://schemas.microsoft.com/office/powerpoint/2010/main" val="52896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1329" y="236658"/>
            <a:ext cx="10999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ESTRUTURA </a:t>
            </a:r>
          </a:p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LEI DE DIRETRIZES ORÇAMENTÁRIAS - 2022</a:t>
            </a:r>
          </a:p>
        </p:txBody>
      </p:sp>
      <p:sp>
        <p:nvSpPr>
          <p:cNvPr id="6" name="Retângulo 5"/>
          <p:cNvSpPr/>
          <p:nvPr/>
        </p:nvSpPr>
        <p:spPr>
          <a:xfrm>
            <a:off x="871329" y="1580253"/>
            <a:ext cx="299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Retângulo: Cantos Arredondados 9"/>
          <p:cNvSpPr/>
          <p:nvPr/>
        </p:nvSpPr>
        <p:spPr>
          <a:xfrm>
            <a:off x="1941444" y="1515508"/>
            <a:ext cx="3034748" cy="11794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MENSAGEM</a:t>
            </a:r>
          </a:p>
        </p:txBody>
      </p:sp>
      <p:sp>
        <p:nvSpPr>
          <p:cNvPr id="11" name="Retângulo: Cantos Arredondados 10"/>
          <p:cNvSpPr/>
          <p:nvPr/>
        </p:nvSpPr>
        <p:spPr>
          <a:xfrm>
            <a:off x="1941444" y="2874492"/>
            <a:ext cx="3034748" cy="11794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TEXTO DO PROJETO DE LEI</a:t>
            </a:r>
          </a:p>
        </p:txBody>
      </p:sp>
      <p:sp>
        <p:nvSpPr>
          <p:cNvPr id="12" name="Retângulo: Cantos Arredondados 11"/>
          <p:cNvSpPr/>
          <p:nvPr/>
        </p:nvSpPr>
        <p:spPr>
          <a:xfrm>
            <a:off x="1941444" y="4398182"/>
            <a:ext cx="3034748" cy="11794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ANEXOS</a:t>
            </a:r>
          </a:p>
          <a:p>
            <a:pPr algn="ctr"/>
            <a:r>
              <a:rPr lang="pt-BR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LRF 101/2000</a:t>
            </a:r>
            <a:endParaRPr lang="pt-BR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Seta: Divisa 12"/>
          <p:cNvSpPr/>
          <p:nvPr/>
        </p:nvSpPr>
        <p:spPr>
          <a:xfrm>
            <a:off x="5897217" y="1580253"/>
            <a:ext cx="5473148" cy="111469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pt-BR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O Poder Executivo apresenta em linhas gerais a proposta do Projeto de LDO ao Poder Legislativo.</a:t>
            </a:r>
          </a:p>
        </p:txBody>
      </p:sp>
      <p:sp>
        <p:nvSpPr>
          <p:cNvPr id="14" name="Seta: Divisa 13"/>
          <p:cNvSpPr/>
          <p:nvPr/>
        </p:nvSpPr>
        <p:spPr>
          <a:xfrm>
            <a:off x="5897217" y="3005404"/>
            <a:ext cx="6294783" cy="111469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É o conteúdo da Lei - dispõe sobre as diretrizes orçamentárias e outras providências. </a:t>
            </a:r>
            <a:endParaRPr lang="pt-BR" sz="2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Seta: Divisa 14"/>
          <p:cNvSpPr/>
          <p:nvPr/>
        </p:nvSpPr>
        <p:spPr>
          <a:xfrm>
            <a:off x="6042991" y="4430555"/>
            <a:ext cx="5181600" cy="111469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Anexos de Metas fiscais e Anexo de Riscos Fiscais. </a:t>
            </a:r>
            <a:endParaRPr lang="pt-BR" sz="24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35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5043" y="1934816"/>
            <a:ext cx="11781183" cy="4770783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pt-BR" sz="9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Em cumprimento ao disposto no Art. 165, da Constituição da República Federativa do Brasil, na Lei Orgânica Municipal e no art. 4º da Lei de Responsabilidade Fiscal, bem como nas demais normas complementares em vigor, temos a honra de submeter à elevada consideração de Vossas Senhorias, para apreciação, o Projeto de Lei que “dispõe sobre as Diretrizes Orçamentárias para o Exercício de 2021 e dá outras providências”.</a:t>
            </a:r>
          </a:p>
          <a:p>
            <a:pPr algn="just"/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11781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 ESTRUTURA </a:t>
            </a:r>
          </a:p>
          <a:p>
            <a:pPr algn="ctr"/>
            <a:r>
              <a:rPr lang="pt-BR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LEI DE DIRETRIZES ORÇAMENTÁRIAS - 2022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0653610-9CB9-4C99-A959-B05D496AEFA6}"/>
              </a:ext>
            </a:extLst>
          </p:cNvPr>
          <p:cNvSpPr txBox="1"/>
          <p:nvPr/>
        </p:nvSpPr>
        <p:spPr>
          <a:xfrm>
            <a:off x="132521" y="1391478"/>
            <a:ext cx="5009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Trecho a Mensagem:</a:t>
            </a:r>
          </a:p>
        </p:txBody>
      </p:sp>
    </p:spTree>
    <p:extLst>
      <p:ext uri="{BB962C8B-B14F-4D97-AF65-F5344CB8AC3E}">
        <p14:creationId xmlns="" xmlns:p14="http://schemas.microsoft.com/office/powerpoint/2010/main" val="336087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715" y="745587"/>
            <a:ext cx="2006579" cy="317137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706" y="1775791"/>
            <a:ext cx="11343453" cy="46700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8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Das disposições preliminares</a:t>
            </a:r>
          </a:p>
          <a:p>
            <a:pPr marL="0" indent="0" algn="just">
              <a:buNone/>
            </a:pPr>
            <a:r>
              <a:rPr lang="pt-BR" sz="8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Art. 1º -</a:t>
            </a:r>
            <a:r>
              <a:rPr lang="pt-BR" sz="8000" dirty="0">
                <a:latin typeface="Yu Gothic" panose="020B0400000000000000" pitchFamily="34" charset="-128"/>
                <a:ea typeface="Yu Gothic" panose="020B0400000000000000" pitchFamily="34" charset="-128"/>
              </a:rPr>
              <a:t> São estabelecidas as Diretrizes Orçamentárias para o exercício financeiro de 2021, em cumprimento ao disposto no art. 165, § 2º da Constituição Federal, Lei Orgânica do Município e art. 4º da Lei Complementar nº 101/2000, compreendendo:</a:t>
            </a:r>
          </a:p>
          <a:p>
            <a:pPr marL="0" indent="0">
              <a:buNone/>
            </a:pPr>
            <a:r>
              <a:rPr lang="pt-BR" sz="8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I -</a:t>
            </a:r>
            <a:r>
              <a:rPr lang="pt-BR" sz="8000" dirty="0">
                <a:latin typeface="Yu Gothic" panose="020B0400000000000000" pitchFamily="34" charset="-128"/>
                <a:ea typeface="Yu Gothic" panose="020B0400000000000000" pitchFamily="34" charset="-128"/>
              </a:rPr>
              <a:t> As metas fiscais e prioridades da Administração Pública Municipal;</a:t>
            </a:r>
          </a:p>
          <a:p>
            <a:pPr marL="0" indent="0">
              <a:buNone/>
            </a:pPr>
            <a:r>
              <a:rPr lang="pt-BR" sz="8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II -</a:t>
            </a:r>
            <a:r>
              <a:rPr lang="pt-BR" sz="8000" dirty="0">
                <a:latin typeface="Yu Gothic" panose="020B0400000000000000" pitchFamily="34" charset="-128"/>
                <a:ea typeface="Yu Gothic" panose="020B0400000000000000" pitchFamily="34" charset="-128"/>
              </a:rPr>
              <a:t> As diretrizes para elaboração e execução dos orçamentos e suas alterações;</a:t>
            </a:r>
          </a:p>
          <a:p>
            <a:pPr marL="0" indent="0">
              <a:buNone/>
            </a:pPr>
            <a:r>
              <a:rPr lang="pt-BR" sz="8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III -</a:t>
            </a:r>
            <a:r>
              <a:rPr lang="pt-BR" sz="8000" dirty="0">
                <a:latin typeface="Yu Gothic" panose="020B0400000000000000" pitchFamily="34" charset="-128"/>
                <a:ea typeface="Yu Gothic" panose="020B0400000000000000" pitchFamily="34" charset="-128"/>
              </a:rPr>
              <a:t> A estrutura e organização dos orçamentos; </a:t>
            </a:r>
          </a:p>
          <a:p>
            <a:pPr marL="0" indent="0">
              <a:buNone/>
            </a:pPr>
            <a:r>
              <a:rPr lang="pt-BR" sz="8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IV -</a:t>
            </a:r>
            <a:r>
              <a:rPr lang="pt-BR" sz="8000" dirty="0">
                <a:latin typeface="Yu Gothic" panose="020B0400000000000000" pitchFamily="34" charset="-128"/>
                <a:ea typeface="Yu Gothic" panose="020B0400000000000000" pitchFamily="34" charset="-128"/>
              </a:rPr>
              <a:t> As disposições relativas às despesas com pessoal e encargos sociais;</a:t>
            </a:r>
          </a:p>
          <a:p>
            <a:pPr marL="0" indent="0">
              <a:buNone/>
            </a:pPr>
            <a:r>
              <a:rPr lang="pt-BR" sz="8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V -</a:t>
            </a:r>
            <a:r>
              <a:rPr lang="pt-BR" sz="8000" dirty="0">
                <a:latin typeface="Yu Gothic" panose="020B0400000000000000" pitchFamily="34" charset="-128"/>
                <a:ea typeface="Yu Gothic" panose="020B0400000000000000" pitchFamily="34" charset="-128"/>
              </a:rPr>
              <a:t> As disposições sobre alterações na legislação tributária;</a:t>
            </a:r>
          </a:p>
          <a:p>
            <a:pPr marL="0" indent="0">
              <a:buNone/>
            </a:pPr>
            <a:r>
              <a:rPr lang="pt-BR" sz="8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VI -</a:t>
            </a:r>
            <a:r>
              <a:rPr lang="pt-BR" sz="8000" dirty="0">
                <a:latin typeface="Yu Gothic" panose="020B0400000000000000" pitchFamily="34" charset="-128"/>
                <a:ea typeface="Yu Gothic" panose="020B0400000000000000" pitchFamily="34" charset="-128"/>
              </a:rPr>
              <a:t> As disposições relativas à Dívida Pública Municipal;</a:t>
            </a:r>
          </a:p>
          <a:p>
            <a:pPr marL="0" indent="0">
              <a:buNone/>
            </a:pPr>
            <a:r>
              <a:rPr lang="pt-BR" sz="8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VII -</a:t>
            </a:r>
            <a:r>
              <a:rPr lang="pt-BR" sz="8000" dirty="0">
                <a:latin typeface="Yu Gothic" panose="020B0400000000000000" pitchFamily="34" charset="-128"/>
                <a:ea typeface="Yu Gothic" panose="020B0400000000000000" pitchFamily="34" charset="-128"/>
              </a:rPr>
              <a:t> As disposições finais.</a:t>
            </a:r>
          </a:p>
          <a:p>
            <a:pPr algn="just"/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39649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 ESTRUTURA </a:t>
            </a:r>
          </a:p>
          <a:p>
            <a:pPr algn="ctr"/>
            <a:r>
              <a:rPr lang="pt-BR" sz="32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LEI DE DIRETRIZES ORÇAMENTÁRIAS - 2022</a:t>
            </a:r>
          </a:p>
          <a:p>
            <a:r>
              <a:rPr lang="pt-BR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Trecho do Texto da Lei:</a:t>
            </a:r>
          </a:p>
          <a:p>
            <a:pPr algn="ctr"/>
            <a:endParaRPr lang="pt-BR" sz="3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87687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Laranja Amare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aleri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1187</TotalTime>
  <Words>1352</Words>
  <Application>Microsoft Office PowerPoint</Application>
  <PresentationFormat>Personalizar</PresentationFormat>
  <Paragraphs>118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Galeria</vt:lpstr>
      <vt:lpstr> LDO - Lei de Diretrizes Orçamentárias 2022 </vt:lpstr>
      <vt:lpstr>BASE LEGAL</vt:lpstr>
      <vt:lpstr>Slide 3</vt:lpstr>
      <vt:lpstr>Slide 4</vt:lpstr>
      <vt:lpstr>       ENTENDENDO O SISTEMA ORÇAMENTÁRIO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OU BRASÃO DA PREFEITURA</dc:title>
  <dc:creator>Francilene</dc:creator>
  <cp:lastModifiedBy>Not-Carlos</cp:lastModifiedBy>
  <cp:revision>337</cp:revision>
  <cp:lastPrinted>2017-02-21T17:35:11Z</cp:lastPrinted>
  <dcterms:created xsi:type="dcterms:W3CDTF">2015-12-11T17:23:03Z</dcterms:created>
  <dcterms:modified xsi:type="dcterms:W3CDTF">2021-03-16T12:48:54Z</dcterms:modified>
</cp:coreProperties>
</file>